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2" r:id="rId2"/>
    <p:sldId id="284" r:id="rId3"/>
    <p:sldId id="257" r:id="rId4"/>
    <p:sldId id="258" r:id="rId5"/>
    <p:sldId id="259" r:id="rId6"/>
    <p:sldId id="283" r:id="rId7"/>
    <p:sldId id="260" r:id="rId8"/>
    <p:sldId id="279" r:id="rId9"/>
    <p:sldId id="275" r:id="rId10"/>
    <p:sldId id="277" r:id="rId11"/>
    <p:sldId id="278" r:id="rId12"/>
    <p:sldId id="281" r:id="rId13"/>
    <p:sldId id="286" r:id="rId14"/>
    <p:sldId id="287" r:id="rId15"/>
    <p:sldId id="265" r:id="rId16"/>
    <p:sldId id="261" r:id="rId17"/>
    <p:sldId id="266" r:id="rId18"/>
    <p:sldId id="267" r:id="rId19"/>
    <p:sldId id="268" r:id="rId20"/>
    <p:sldId id="264" r:id="rId21"/>
    <p:sldId id="285" r:id="rId22"/>
    <p:sldId id="288" r:id="rId23"/>
    <p:sldId id="289" r:id="rId24"/>
    <p:sldId id="290" r:id="rId25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1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FFEE41-E187-4D7A-A919-54C86616EDCB}" type="datetimeFigureOut">
              <a:rPr lang="en-US"/>
              <a:pPr>
                <a:defRPr/>
              </a:pPr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8DFF8D-DCDF-4A15-9EC3-160A6D3838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A12C19-9652-4166-B5D9-DD6E08ED723A}" type="datetimeFigureOut">
              <a:rPr lang="en-US"/>
              <a:pPr>
                <a:defRPr/>
              </a:pPr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876D20-D0BF-4294-B614-7DAB4E2A22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6CA52C-48CE-4EE5-AA92-50F08577EF43}" type="datetimeFigureOut">
              <a:rPr lang="en-US"/>
              <a:pPr>
                <a:defRPr/>
              </a:pPr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3B87B6-E161-4454-9454-4F4E9E655F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CF3C4A-216E-4130-BED3-FA78ED3EB6CD}" type="datetimeFigureOut">
              <a:rPr lang="en-US"/>
              <a:pPr>
                <a:defRPr/>
              </a:pPr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25FF1D-A089-40FC-BB7B-CE5153B559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3EAF06-7732-4221-B634-58DCC5D9D434}" type="datetimeFigureOut">
              <a:rPr lang="en-US"/>
              <a:pPr>
                <a:defRPr/>
              </a:pPr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85C93D-7592-4947-A243-9588D67E9B4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CA9568-0BF3-4BCF-A3C4-2DAAD8F9E24C}" type="datetimeFigureOut">
              <a:rPr lang="en-US"/>
              <a:pPr>
                <a:defRPr/>
              </a:pPr>
              <a:t>10/9/18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77235D-A18C-40A3-944D-71EF874BD4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75A7DD-35F9-4447-855F-77F9710EF4E6}" type="datetimeFigureOut">
              <a:rPr lang="en-US"/>
              <a:pPr>
                <a:defRPr/>
              </a:pPr>
              <a:t>10/9/18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0D8659-0EEC-4472-B2E8-3681F2C18E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BB3691-BDC2-426B-92CA-06BA903ED919}" type="datetimeFigureOut">
              <a:rPr lang="en-US"/>
              <a:pPr>
                <a:defRPr/>
              </a:pPr>
              <a:t>10/9/18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D3389-6D0E-4EFF-9D90-0FABEE0BD5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727160-3AB4-4730-970A-6182CE54F62E}" type="datetimeFigureOut">
              <a:rPr lang="en-US"/>
              <a:pPr>
                <a:defRPr/>
              </a:pPr>
              <a:t>10/9/18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D49ADE-B3A3-436C-BD56-38DEF4EC78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40AAA8-D308-45FE-BCA8-0D7A5EEBBC5D}" type="datetimeFigureOut">
              <a:rPr lang="en-US"/>
              <a:pPr>
                <a:defRPr/>
              </a:pPr>
              <a:t>10/9/18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BDC6D4-308E-4B21-A81E-A6DE9EF8CD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892F35-6761-47D8-9E8D-070D8D05E08B}" type="datetimeFigureOut">
              <a:rPr lang="en-US"/>
              <a:pPr>
                <a:defRPr/>
              </a:pPr>
              <a:t>10/9/18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58379B-D637-42D5-9098-2FEF7E24A4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7D16A9C-CB1D-4DF3-B542-400646346717}" type="datetimeFigureOut">
              <a:rPr lang="en-US"/>
              <a:pPr>
                <a:defRPr/>
              </a:pPr>
              <a:t>10/9/18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PR/ST: C and UNIX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1D3815C-9F4A-480F-85DD-B4CA439B5AB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31" name="Picture 7"/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457200" y="6196013"/>
            <a:ext cx="1192213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Line 16"/>
          <p:cNvSpPr>
            <a:spLocks noChangeShapeType="1"/>
          </p:cNvSpPr>
          <p:nvPr userDrawn="1"/>
        </p:nvSpPr>
        <p:spPr bwMode="auto">
          <a:xfrm>
            <a:off x="0" y="6126163"/>
            <a:ext cx="9144000" cy="0"/>
          </a:xfrm>
          <a:prstGeom prst="line">
            <a:avLst/>
          </a:prstGeom>
          <a:noFill/>
          <a:ln w="25400">
            <a:solidFill>
              <a:srgbClr val="660066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Arial" pitchFamily="-107" charset="0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pitchFamily="-72" charset="-128"/>
          <a:cs typeface="ＭＳ Ｐゴシック" pitchFamily="-72" charset="-128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72" charset="0"/>
          <a:ea typeface="ＭＳ Ｐゴシック" pitchFamily="-72" charset="-128"/>
          <a:cs typeface="ＭＳ Ｐゴシック" pitchFamily="-72" charset="-128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72" charset="0"/>
          <a:ea typeface="ＭＳ Ｐゴシック" pitchFamily="-72" charset="-128"/>
          <a:cs typeface="ＭＳ Ｐゴシック" pitchFamily="-72" charset="-128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72" charset="0"/>
          <a:ea typeface="ＭＳ Ｐゴシック" pitchFamily="-72" charset="-128"/>
          <a:cs typeface="ＭＳ Ｐゴシック" pitchFamily="-72" charset="-128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pitchFamily="-72" charset="0"/>
        <a:buChar char="•"/>
        <a:defRPr sz="3200" kern="1200">
          <a:solidFill>
            <a:schemeClr val="tx1"/>
          </a:solidFill>
          <a:latin typeface="+mn-lt"/>
          <a:ea typeface="ＭＳ Ｐゴシック" pitchFamily="-72" charset="-128"/>
          <a:cs typeface="ＭＳ Ｐゴシック" pitchFamily="-72" charset="-128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pitchFamily="-72" charset="0"/>
        <a:buChar char="–"/>
        <a:defRPr sz="2800" kern="1200">
          <a:solidFill>
            <a:schemeClr val="tx1"/>
          </a:solidFill>
          <a:latin typeface="+mn-lt"/>
          <a:ea typeface="ＭＳ Ｐゴシック" pitchFamily="-72" charset="-128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pitchFamily="-72" charset="0"/>
        <a:buChar char="•"/>
        <a:defRPr sz="2400" kern="1200">
          <a:solidFill>
            <a:schemeClr val="tx1"/>
          </a:solidFill>
          <a:latin typeface="+mn-lt"/>
          <a:ea typeface="ＭＳ Ｐゴシック" pitchFamily="-72" charset="-128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pitchFamily="-72" charset="0"/>
        <a:buChar char="–"/>
        <a:defRPr sz="2000" kern="1200">
          <a:solidFill>
            <a:schemeClr val="tx1"/>
          </a:solidFill>
          <a:latin typeface="+mn-lt"/>
          <a:ea typeface="ＭＳ Ｐゴシック" pitchFamily="-72" charset="-128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pitchFamily="-72" charset="0"/>
        <a:buChar char="»"/>
        <a:defRPr sz="2000" kern="1200">
          <a:solidFill>
            <a:schemeClr val="tx1"/>
          </a:solidFill>
          <a:latin typeface="+mn-lt"/>
          <a:ea typeface="ＭＳ Ｐゴシック" pitchFamily="-72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pen-of-course.org/courses/course/view.php?id=45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ChangeArrowheads="1"/>
          </p:cNvSpPr>
          <p:nvPr/>
        </p:nvSpPr>
        <p:spPr bwMode="auto">
          <a:xfrm>
            <a:off x="304800" y="609600"/>
            <a:ext cx="8686800" cy="609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ctr">
            <a:prstTxWarp prst="textNoShape">
              <a:avLst/>
            </a:prstTxWarp>
          </a:bodyPr>
          <a:lstStyle/>
          <a:p>
            <a:r>
              <a:rPr lang="en-GB" sz="5400" dirty="0">
                <a:solidFill>
                  <a:srgbClr val="660066"/>
                </a:solidFill>
                <a:latin typeface="Calibri" pitchFamily="-72" charset="0"/>
              </a:rPr>
              <a:t>UNIX and C</a:t>
            </a:r>
            <a:endParaRPr lang="en-GB" sz="8800" dirty="0">
              <a:solidFill>
                <a:srgbClr val="660066"/>
              </a:solidFill>
              <a:latin typeface="Calibri" pitchFamily="-72" charset="0"/>
            </a:endParaRPr>
          </a:p>
        </p:txBody>
      </p:sp>
      <p:sp>
        <p:nvSpPr>
          <p:cNvPr id="64515" name="Rectangle 4"/>
          <p:cNvSpPr>
            <a:spLocks noChangeArrowheads="1"/>
          </p:cNvSpPr>
          <p:nvPr/>
        </p:nvSpPr>
        <p:spPr bwMode="auto">
          <a:xfrm>
            <a:off x="381000" y="838200"/>
            <a:ext cx="84582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>
            <a:prstTxWarp prst="textNoShape">
              <a:avLst/>
            </a:prstTxWarp>
          </a:bodyPr>
          <a:lstStyle/>
          <a:p>
            <a:pPr algn="ctr" defTabSz="914400" eaLnBrk="0" hangingPunct="0">
              <a:spcBef>
                <a:spcPct val="20000"/>
              </a:spcBef>
              <a:buSzPct val="100000"/>
            </a:pPr>
            <a:endParaRPr lang="en-GB" sz="2400"/>
          </a:p>
        </p:txBody>
      </p:sp>
      <p:sp>
        <p:nvSpPr>
          <p:cNvPr id="64516" name="Rectangle 6"/>
          <p:cNvSpPr>
            <a:spLocks noChangeArrowheads="1"/>
          </p:cNvSpPr>
          <p:nvPr/>
        </p:nvSpPr>
        <p:spPr bwMode="auto">
          <a:xfrm>
            <a:off x="304800" y="5486400"/>
            <a:ext cx="8686800" cy="76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ctr">
            <a:prstTxWarp prst="textNoShape">
              <a:avLst/>
            </a:prstTxWarp>
          </a:bodyPr>
          <a:lstStyle/>
          <a:p>
            <a:pPr defTabSz="914400" eaLnBrk="0" hangingPunct="0"/>
            <a:r>
              <a:rPr lang="en-GB" sz="4800">
                <a:solidFill>
                  <a:srgbClr val="660066"/>
                </a:solidFill>
              </a:rPr>
              <a:t>Steven Bradley</a:t>
            </a:r>
            <a:endParaRPr lang="en-GB" sz="6600">
              <a:solidFill>
                <a:srgbClr val="660066"/>
              </a:solidFill>
            </a:endParaRPr>
          </a:p>
        </p:txBody>
      </p:sp>
      <p:grpSp>
        <p:nvGrpSpPr>
          <p:cNvPr id="64517" name="Group 13"/>
          <p:cNvGrpSpPr>
            <a:grpSpLocks/>
          </p:cNvGrpSpPr>
          <p:nvPr/>
        </p:nvGrpSpPr>
        <p:grpSpPr bwMode="auto">
          <a:xfrm>
            <a:off x="381000" y="1743075"/>
            <a:ext cx="5022850" cy="3743325"/>
            <a:chOff x="381000" y="1447800"/>
            <a:chExt cx="5283200" cy="3942298"/>
          </a:xfrm>
        </p:grpSpPr>
        <p:pic>
          <p:nvPicPr>
            <p:cNvPr id="64518" name="Picture 10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57200" y="1447800"/>
              <a:ext cx="5207000" cy="3905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4519" name="TextBox 11"/>
            <p:cNvSpPr txBox="1">
              <a:spLocks noChangeArrowheads="1"/>
            </p:cNvSpPr>
            <p:nvPr/>
          </p:nvSpPr>
          <p:spPr bwMode="auto">
            <a:xfrm>
              <a:off x="381000" y="5181113"/>
              <a:ext cx="1529523" cy="2089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defTabSz="914400" eaLnBrk="0" hangingPunct="0"/>
              <a:r>
                <a:rPr lang="en-US" sz="700"/>
                <a:t>(Jake vonSlatt, </a:t>
              </a:r>
              <a:r>
                <a:rPr lang="en-US" sz="700" i="1"/>
                <a:t>Steamtop</a:t>
              </a:r>
              <a:r>
                <a:rPr lang="en-US" sz="700"/>
                <a:t>, 2007)</a:t>
              </a:r>
            </a:p>
          </p:txBody>
        </p:sp>
      </p:grpSp>
      <p:sp>
        <p:nvSpPr>
          <p:cNvPr id="64521" name="Rectangle 15"/>
          <p:cNvSpPr>
            <a:spLocks noChangeArrowheads="1"/>
          </p:cNvSpPr>
          <p:nvPr/>
        </p:nvSpPr>
        <p:spPr bwMode="auto">
          <a:xfrm>
            <a:off x="7086600" y="5105400"/>
            <a:ext cx="815975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914400" eaLnBrk="0" hangingPunct="0"/>
            <a:r>
              <a:rPr lang="en-US" sz="800"/>
              <a:t>(Thedsadude)</a:t>
            </a:r>
          </a:p>
        </p:txBody>
      </p:sp>
      <p:pic>
        <p:nvPicPr>
          <p:cNvPr id="64522" name="Picture 1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48600" y="5105400"/>
            <a:ext cx="2032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/>
          <p:cNvSpPr>
            <a:spLocks noGrp="1"/>
          </p:cNvSpPr>
          <p:nvPr>
            <p:ph type="title" idx="4294967295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/>
          <a:p>
            <a:pPr algn="l"/>
            <a:r>
              <a:rPr lang="en-US" sz="2000" b="1"/>
              <a:t>1983</a:t>
            </a:r>
          </a:p>
        </p:txBody>
      </p:sp>
      <p:sp>
        <p:nvSpPr>
          <p:cNvPr id="59395" name="Content Placeholder 2"/>
          <p:cNvSpPr>
            <a:spLocks noGrp="1"/>
          </p:cNvSpPr>
          <p:nvPr>
            <p:ph idx="4294967295"/>
          </p:nvPr>
        </p:nvSpPr>
        <p:spPr>
          <a:xfrm>
            <a:off x="3575050" y="273050"/>
            <a:ext cx="5111750" cy="58531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9396" name="Text Placeholder 3"/>
          <p:cNvSpPr>
            <a:spLocks noGrp="1"/>
          </p:cNvSpPr>
          <p:nvPr>
            <p:ph type="body" sz="half" idx="4294967295"/>
          </p:nvPr>
        </p:nvSpPr>
        <p:spPr>
          <a:xfrm>
            <a:off x="457200" y="1435100"/>
            <a:ext cx="3008313" cy="4691063"/>
          </a:xfrm>
        </p:spPr>
        <p:txBody>
          <a:bodyPr/>
          <a:lstStyle/>
          <a:p>
            <a:pPr marL="0" indent="0">
              <a:lnSpc>
                <a:spcPct val="90000"/>
              </a:lnSpc>
            </a:pPr>
            <a:r>
              <a:rPr lang="en-US" sz="2800"/>
              <a:t>AT&amp;T disband Bell labs after new anti-trust case</a:t>
            </a:r>
          </a:p>
          <a:p>
            <a:pPr marL="0" indent="0">
              <a:lnSpc>
                <a:spcPct val="90000"/>
              </a:lnSpc>
            </a:pPr>
            <a:r>
              <a:rPr lang="en-US" sz="2800"/>
              <a:t>Now free to commercialise UNIX V</a:t>
            </a:r>
          </a:p>
          <a:p>
            <a:pPr marL="0" indent="0">
              <a:lnSpc>
                <a:spcPct val="90000"/>
              </a:lnSpc>
            </a:pPr>
            <a:r>
              <a:rPr lang="en-US" sz="2800"/>
              <a:t>GNU launched by Richard Stallman under GPL - not yet a stable system</a:t>
            </a:r>
          </a:p>
          <a:p>
            <a:pPr marL="0" indent="0">
              <a:lnSpc>
                <a:spcPct val="90000"/>
              </a:lnSpc>
            </a:pPr>
            <a:endParaRPr lang="en-US" sz="2800"/>
          </a:p>
        </p:txBody>
      </p:sp>
      <p:pic>
        <p:nvPicPr>
          <p:cNvPr id="5" name="Picture 4" title="80s fashion: Princess Dian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707" y="411866"/>
            <a:ext cx="3292534" cy="528561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itle 1"/>
          <p:cNvSpPr>
            <a:spLocks noGrp="1"/>
          </p:cNvSpPr>
          <p:nvPr>
            <p:ph type="title" idx="4294967295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/>
          <a:p>
            <a:pPr algn="l"/>
            <a:r>
              <a:rPr lang="en-US" sz="2000" b="1"/>
              <a:t>1991</a:t>
            </a:r>
          </a:p>
        </p:txBody>
      </p:sp>
      <p:sp>
        <p:nvSpPr>
          <p:cNvPr id="60420" name="Text Placeholder 3"/>
          <p:cNvSpPr>
            <a:spLocks noGrp="1"/>
          </p:cNvSpPr>
          <p:nvPr>
            <p:ph type="body" sz="half" idx="4294967295"/>
          </p:nvPr>
        </p:nvSpPr>
        <p:spPr>
          <a:xfrm>
            <a:off x="457200" y="1435100"/>
            <a:ext cx="3008313" cy="4691063"/>
          </a:xfrm>
        </p:spPr>
        <p:txBody>
          <a:bodyPr/>
          <a:lstStyle/>
          <a:p>
            <a:pPr marL="0" indent="0" eaLnBrk="0" hangingPunct="0">
              <a:spcBef>
                <a:spcPct val="0"/>
              </a:spcBef>
              <a:buFontTx/>
              <a:buNone/>
            </a:pPr>
            <a:r>
              <a:rPr lang="en-US" sz="2800"/>
              <a:t>Linus Torvalds starts writing Linux for x86</a:t>
            </a:r>
          </a:p>
        </p:txBody>
      </p:sp>
      <p:pic>
        <p:nvPicPr>
          <p:cNvPr id="60422" name="Picture 6" title="90s fashion"/>
          <p:cNvPicPr>
            <a:picLocks noGrp="1" noChangeAspect="1" noChangeArrowheads="1"/>
          </p:cNvPicPr>
          <p:nvPr>
            <p:ph idx="4294967295"/>
          </p:nvPr>
        </p:nvPicPr>
        <p:blipFill>
          <a:blip r:embed="rId2"/>
          <a:srcRect/>
          <a:stretch>
            <a:fillRect/>
          </a:stretch>
        </p:blipFill>
        <p:spPr>
          <a:xfrm>
            <a:off x="4129088" y="273050"/>
            <a:ext cx="4002087" cy="5853113"/>
          </a:xfr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tle 1"/>
          <p:cNvSpPr>
            <a:spLocks noGrp="1"/>
          </p:cNvSpPr>
          <p:nvPr>
            <p:ph type="title" idx="4294967295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/>
          <a:p>
            <a:pPr algn="l"/>
            <a:r>
              <a:rPr lang="en-US" sz="3200" b="1"/>
              <a:t>1997</a:t>
            </a:r>
            <a:endParaRPr lang="en-US" sz="2000" b="1"/>
          </a:p>
        </p:txBody>
      </p:sp>
      <p:sp>
        <p:nvSpPr>
          <p:cNvPr id="63492" name="Text Placeholder 3"/>
          <p:cNvSpPr>
            <a:spLocks noGrp="1"/>
          </p:cNvSpPr>
          <p:nvPr>
            <p:ph type="body" sz="half" idx="4294967295"/>
          </p:nvPr>
        </p:nvSpPr>
        <p:spPr>
          <a:xfrm>
            <a:off x="457200" y="1435100"/>
            <a:ext cx="3008313" cy="4691063"/>
          </a:xfrm>
        </p:spPr>
        <p:txBody>
          <a:bodyPr/>
          <a:lstStyle/>
          <a:p>
            <a:pPr marL="0" indent="0" eaLnBrk="0" hangingPunct="0">
              <a:spcBef>
                <a:spcPct val="0"/>
              </a:spcBef>
              <a:buFontTx/>
              <a:buNone/>
            </a:pPr>
            <a:r>
              <a:rPr lang="en-US" sz="2800"/>
              <a:t>Apple choose NEXTSTEP, based on BSD for Macintosh</a:t>
            </a:r>
          </a:p>
        </p:txBody>
      </p:sp>
      <p:pic>
        <p:nvPicPr>
          <p:cNvPr id="63493" name="Picture 5" title="More 90s fashion"/>
          <p:cNvPicPr>
            <a:picLocks noGrp="1" noChangeAspect="1" noChangeArrowheads="1"/>
          </p:cNvPicPr>
          <p:nvPr>
            <p:ph idx="4294967295"/>
          </p:nvPr>
        </p:nvPicPr>
        <p:blipFill>
          <a:blip r:embed="rId2"/>
          <a:srcRect/>
          <a:stretch>
            <a:fillRect/>
          </a:stretch>
        </p:blipFill>
        <p:spPr>
          <a:xfrm>
            <a:off x="4332288" y="273050"/>
            <a:ext cx="3597275" cy="5853113"/>
          </a:xfr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340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Unix_history.png" title="Family tree of UNIX distributions: complex!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095" y="25095"/>
            <a:ext cx="9536016" cy="68446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496" y="657012"/>
            <a:ext cx="25869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(highly simplified!)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1D49ADE-B3A3-436C-BD56-38DEF4EC780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127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example UNIX command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rtlCol="0">
            <a:normAutofit fontScale="70000" lnSpcReduction="20000"/>
          </a:bodyPr>
          <a:lstStyle/>
          <a:p>
            <a:pPr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dirty="0">
                <a:ea typeface="+mn-ea"/>
                <a:cs typeface="+mn-cs"/>
              </a:rPr>
              <a:t>sort</a:t>
            </a:r>
          </a:p>
          <a:p>
            <a:pPr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dirty="0">
                <a:ea typeface="+mn-ea"/>
                <a:cs typeface="+mn-cs"/>
              </a:rPr>
              <a:t>What does it sort?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ea typeface="+mn-ea"/>
              </a:rPr>
              <a:t>A file (if specified)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 err="1">
                <a:ea typeface="+mn-ea"/>
              </a:rPr>
              <a:t>stdin</a:t>
            </a:r>
            <a:r>
              <a:rPr lang="en-US" dirty="0">
                <a:ea typeface="+mn-ea"/>
              </a:rPr>
              <a:t>: standard input, by default from terminal</a:t>
            </a:r>
          </a:p>
          <a:p>
            <a:pPr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dirty="0">
                <a:ea typeface="+mn-ea"/>
                <a:cs typeface="+mn-cs"/>
              </a:rPr>
              <a:t>Where does it put the results? 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 err="1">
                <a:ea typeface="+mn-ea"/>
              </a:rPr>
              <a:t>stdout</a:t>
            </a:r>
            <a:r>
              <a:rPr lang="en-US" dirty="0">
                <a:ea typeface="+mn-ea"/>
              </a:rPr>
              <a:t>: standard output, by default the terminal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ea typeface="+mn-ea"/>
              </a:rPr>
              <a:t>A file? Not available as a parameter</a:t>
            </a:r>
          </a:p>
          <a:p>
            <a:pPr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dirty="0">
                <a:ea typeface="+mn-ea"/>
                <a:cs typeface="+mn-cs"/>
              </a:rPr>
              <a:t>Can redirect output to file with &gt;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ea typeface="+mn-ea"/>
              </a:rPr>
              <a:t>E.g. sort </a:t>
            </a:r>
            <a:r>
              <a:rPr lang="en-US" dirty="0" err="1">
                <a:ea typeface="+mn-ea"/>
              </a:rPr>
              <a:t>infile.txt</a:t>
            </a:r>
            <a:r>
              <a:rPr lang="en-US" dirty="0">
                <a:ea typeface="+mn-ea"/>
              </a:rPr>
              <a:t> &gt; </a:t>
            </a:r>
            <a:r>
              <a:rPr lang="en-US" dirty="0" err="1">
                <a:ea typeface="+mn-ea"/>
              </a:rPr>
              <a:t>outfile.txt</a:t>
            </a:r>
            <a:r>
              <a:rPr lang="en-US" dirty="0">
                <a:ea typeface="+mn-ea"/>
              </a:rPr>
              <a:t> 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ea typeface="+mn-ea"/>
              </a:rPr>
              <a:t> Use &gt;&gt; to append rather than overwrite existing file	</a:t>
            </a:r>
          </a:p>
          <a:p>
            <a:pPr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dirty="0">
                <a:ea typeface="+mn-ea"/>
                <a:cs typeface="+mn-cs"/>
              </a:rPr>
              <a:t>Can redirect input from file with &lt;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ea typeface="+mn-ea"/>
              </a:rPr>
              <a:t>sort &lt;</a:t>
            </a:r>
            <a:r>
              <a:rPr lang="en-US" dirty="0" err="1">
                <a:ea typeface="+mn-ea"/>
              </a:rPr>
              <a:t>infile.txt</a:t>
            </a:r>
            <a:r>
              <a:rPr lang="en-US" dirty="0">
                <a:ea typeface="+mn-ea"/>
              </a:rPr>
              <a:t> &gt; </a:t>
            </a:r>
            <a:r>
              <a:rPr lang="en-US" dirty="0" err="1">
                <a:ea typeface="+mn-ea"/>
              </a:rPr>
              <a:t>outfile.txt</a:t>
            </a:r>
            <a:r>
              <a:rPr lang="en-US" dirty="0">
                <a:ea typeface="+mn-ea"/>
              </a:rPr>
              <a:t> 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ea typeface="+mn-ea"/>
              </a:rPr>
              <a:t>Or … &lt;</a:t>
            </a:r>
            <a:r>
              <a:rPr lang="en-US" dirty="0" err="1">
                <a:ea typeface="+mn-ea"/>
              </a:rPr>
              <a:t>infile.txt</a:t>
            </a:r>
            <a:r>
              <a:rPr lang="en-US" dirty="0">
                <a:ea typeface="+mn-ea"/>
              </a:rPr>
              <a:t> sort &gt; </a:t>
            </a:r>
            <a:r>
              <a:rPr lang="en-US" dirty="0" err="1">
                <a:ea typeface="+mn-ea"/>
              </a:rPr>
              <a:t>outfile.txt</a:t>
            </a:r>
            <a:endParaRPr lang="en-US" dirty="0">
              <a:ea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stdin, stdout and stderr</a:t>
            </a:r>
          </a:p>
        </p:txBody>
      </p:sp>
      <p:sp>
        <p:nvSpPr>
          <p:cNvPr id="20482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Remove the need to worry about I/O devices</a:t>
            </a:r>
          </a:p>
          <a:p>
            <a:r>
              <a:rPr lang="en-US"/>
              <a:t>Two types of output, each can be redirected</a:t>
            </a:r>
          </a:p>
          <a:p>
            <a:r>
              <a:rPr lang="en-US"/>
              <a:t>These are stream variables, can redirect e.g.</a:t>
            </a:r>
          </a:p>
          <a:p>
            <a:pPr lvl="1"/>
            <a:r>
              <a:rPr lang="en-US"/>
              <a:t>2&gt;&amp;1</a:t>
            </a:r>
          </a:p>
        </p:txBody>
      </p:sp>
      <p:pic>
        <p:nvPicPr>
          <p:cNvPr id="20483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73400" y="3395663"/>
            <a:ext cx="4400550" cy="2697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4638"/>
            <a:ext cx="8229600" cy="5851525"/>
          </a:xfrm>
        </p:spPr>
        <p:txBody>
          <a:bodyPr rtlCol="0">
            <a:normAutofit fontScale="92500"/>
          </a:bodyPr>
          <a:lstStyle/>
          <a:p>
            <a:pPr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dirty="0">
                <a:ea typeface="+mn-ea"/>
                <a:cs typeface="+mn-cs"/>
              </a:rPr>
              <a:t>Can redirect input from another program with pipe |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 err="1">
                <a:ea typeface="+mn-ea"/>
              </a:rPr>
              <a:t>wc</a:t>
            </a:r>
            <a:r>
              <a:rPr lang="en-US" dirty="0">
                <a:ea typeface="+mn-ea"/>
              </a:rPr>
              <a:t> * | sort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 err="1">
                <a:ea typeface="+mn-ea"/>
              </a:rPr>
              <a:t>wc</a:t>
            </a:r>
            <a:r>
              <a:rPr lang="en-US" dirty="0">
                <a:ea typeface="+mn-ea"/>
              </a:rPr>
              <a:t> (word count) counts lines, words and chars in file</a:t>
            </a:r>
          </a:p>
          <a:p>
            <a:pPr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dirty="0">
                <a:ea typeface="+mn-ea"/>
                <a:cs typeface="+mn-cs"/>
              </a:rPr>
              <a:t>Can sort by number (instead of lexicographically) with sort –</a:t>
            </a:r>
            <a:r>
              <a:rPr lang="en-US" dirty="0" err="1">
                <a:ea typeface="+mn-ea"/>
                <a:cs typeface="+mn-cs"/>
              </a:rPr>
              <a:t>n</a:t>
            </a:r>
            <a:endParaRPr lang="en-US" dirty="0">
              <a:ea typeface="+mn-ea"/>
              <a:cs typeface="+mn-cs"/>
            </a:endParaRP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 err="1">
                <a:ea typeface="+mn-ea"/>
              </a:rPr>
              <a:t>wc</a:t>
            </a:r>
            <a:r>
              <a:rPr lang="en-US" dirty="0">
                <a:ea typeface="+mn-ea"/>
              </a:rPr>
              <a:t> * | sort –</a:t>
            </a:r>
            <a:r>
              <a:rPr lang="en-US" dirty="0" err="1">
                <a:ea typeface="+mn-ea"/>
              </a:rPr>
              <a:t>n</a:t>
            </a:r>
            <a:r>
              <a:rPr lang="en-US" dirty="0">
                <a:ea typeface="+mn-ea"/>
              </a:rPr>
              <a:t> </a:t>
            </a:r>
          </a:p>
          <a:p>
            <a:pPr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dirty="0">
                <a:ea typeface="+mn-ea"/>
                <a:cs typeface="+mn-cs"/>
              </a:rPr>
              <a:t>Can use command line as simple editor with cat</a:t>
            </a: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ea typeface="+mn-ea"/>
              </a:rPr>
              <a:t>cat &gt; </a:t>
            </a:r>
            <a:r>
              <a:rPr lang="en-US" dirty="0" err="1">
                <a:ea typeface="+mn-ea"/>
              </a:rPr>
              <a:t>outfile.txt</a:t>
            </a:r>
            <a:endParaRPr lang="en-US" dirty="0">
              <a:ea typeface="+mn-ea"/>
            </a:endParaRP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ea typeface="+mn-ea"/>
              </a:rPr>
              <a:t>cat concatenates all its input files (or </a:t>
            </a:r>
            <a:r>
              <a:rPr lang="en-US" dirty="0" err="1">
                <a:ea typeface="+mn-ea"/>
              </a:rPr>
              <a:t>stdin</a:t>
            </a:r>
            <a:r>
              <a:rPr lang="en-US" dirty="0">
                <a:ea typeface="+mn-ea"/>
              </a:rPr>
              <a:t>) to </a:t>
            </a:r>
            <a:r>
              <a:rPr lang="en-US" dirty="0" err="1">
                <a:ea typeface="+mn-ea"/>
              </a:rPr>
              <a:t>stdout</a:t>
            </a:r>
            <a:endParaRPr lang="en-US" dirty="0">
              <a:ea typeface="+mn-ea"/>
            </a:endParaRPr>
          </a:p>
          <a:p>
            <a:pPr lvl="1" fontAlgn="auto">
              <a:spcAft>
                <a:spcPts val="0"/>
              </a:spcAft>
              <a:buFont typeface="Arial"/>
              <a:buChar char="–"/>
              <a:defRPr/>
            </a:pPr>
            <a:r>
              <a:rPr lang="en-US" dirty="0">
                <a:ea typeface="+mn-ea"/>
              </a:rPr>
              <a:t>Use Ctrl-D for EOF</a:t>
            </a:r>
          </a:p>
          <a:p>
            <a:pPr fontAlgn="auto">
              <a:spcAft>
                <a:spcPts val="0"/>
              </a:spcAft>
              <a:buFont typeface="Arial"/>
              <a:buChar char="•"/>
              <a:defRPr/>
            </a:pPr>
            <a:endParaRPr lang="en-US" dirty="0">
              <a:ea typeface="+mn-ea"/>
              <a:cs typeface="+mn-cs"/>
            </a:endParaRPr>
          </a:p>
          <a:p>
            <a:pPr fontAlgn="auto">
              <a:spcAft>
                <a:spcPts val="0"/>
              </a:spcAft>
              <a:buFont typeface="Arial"/>
              <a:buChar char="•"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unix commands</a:t>
            </a: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tr</a:t>
            </a:r>
          </a:p>
          <a:p>
            <a:pPr lvl="1"/>
            <a:r>
              <a:rPr lang="en-US"/>
              <a:t>translates or deletes characters from SET1 to SET2</a:t>
            </a:r>
          </a:p>
          <a:p>
            <a:pPr lvl="1"/>
            <a:r>
              <a:rPr lang="en-US"/>
              <a:t>e.g. tr 'A-Z' 'a-z' makes a lower case version of stdin</a:t>
            </a:r>
          </a:p>
          <a:p>
            <a:pPr lvl="1"/>
            <a:r>
              <a:rPr lang="en-US"/>
              <a:t>option –c takes complement of SET1</a:t>
            </a:r>
          </a:p>
          <a:p>
            <a:pPr lvl="1"/>
            <a:r>
              <a:rPr lang="en-US"/>
              <a:t>option –s squeezes repeats to a single char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uniq</a:t>
            </a:r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Remove or report repeated lines</a:t>
            </a:r>
          </a:p>
          <a:p>
            <a:r>
              <a:rPr lang="en-US"/>
              <a:t>Use with sort to find lines repeated throughout document</a:t>
            </a:r>
          </a:p>
          <a:p>
            <a:r>
              <a:rPr lang="en-US"/>
              <a:t>E.g. sort | uniq</a:t>
            </a:r>
          </a:p>
          <a:p>
            <a:r>
              <a:rPr lang="en-US"/>
              <a:t>Use –c option to count number of repetitions</a:t>
            </a:r>
          </a:p>
          <a:p>
            <a:r>
              <a:rPr lang="en-US"/>
              <a:t>Tie these all together: what does this do?</a:t>
            </a:r>
          </a:p>
          <a:p>
            <a:pPr>
              <a:buFont typeface="Arial" pitchFamily="-72" charset="0"/>
              <a:buNone/>
            </a:pPr>
            <a:r>
              <a:rPr lang="en-US" sz="1800">
                <a:latin typeface="Courier" pitchFamily="-72" charset="0"/>
                <a:ea typeface="Courier" pitchFamily="-72" charset="0"/>
                <a:cs typeface="Courier" pitchFamily="-72" charset="0"/>
              </a:rPr>
              <a:t>tr 'A-Z' 'a-z' &lt; infile | tr -cs 'a-z' '\n' | sort | </a:t>
            </a:r>
          </a:p>
          <a:p>
            <a:pPr>
              <a:buFont typeface="Arial" pitchFamily="-72" charset="0"/>
              <a:buNone/>
            </a:pPr>
            <a:r>
              <a:rPr lang="en-US" sz="1800">
                <a:latin typeface="Courier" pitchFamily="-72" charset="0"/>
                <a:ea typeface="Courier" pitchFamily="-72" charset="0"/>
                <a:cs typeface="Courier" pitchFamily="-72" charset="0"/>
              </a:rPr>
              <a:t>   uniq -c | sort -n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title="Live free or die: UNIX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14" y="1726058"/>
            <a:ext cx="8021371" cy="411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80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31746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UNIX is written in C</a:t>
            </a:r>
          </a:p>
          <a:p>
            <a:r>
              <a:rPr lang="en-US"/>
              <a:t>stdin/ stdout/ stderr provide hardware independent IO</a:t>
            </a:r>
          </a:p>
          <a:p>
            <a:r>
              <a:rPr lang="en-US"/>
              <a:t>Can redirect input and output</a:t>
            </a:r>
          </a:p>
          <a:p>
            <a:r>
              <a:rPr lang="en-US"/>
              <a:t>Use C to write new programs for UNIX</a:t>
            </a:r>
          </a:p>
          <a:p>
            <a:r>
              <a:rPr lang="en-US"/>
              <a:t>For interpreted equivalent try shell script or perl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21021.strip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600199"/>
            <a:ext cx="8244745" cy="249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299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20B95-1472-6F4F-8697-8F701E45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 at Durham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80801-B1D1-A64E-A739-FB6B844F2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Logging in via Windows DUDE</a:t>
            </a:r>
          </a:p>
          <a:p>
            <a:r>
              <a:rPr lang="en-GB" dirty="0"/>
              <a:t>x2go app</a:t>
            </a:r>
          </a:p>
          <a:p>
            <a:r>
              <a:rPr lang="en-GB" dirty="0"/>
              <a:t>putty/</a:t>
            </a:r>
            <a:r>
              <a:rPr lang="en-GB" dirty="0" err="1"/>
              <a:t>ssh</a:t>
            </a:r>
            <a:r>
              <a:rPr lang="en-GB" dirty="0"/>
              <a:t> to </a:t>
            </a:r>
            <a:r>
              <a:rPr lang="en-GB" dirty="0" err="1"/>
              <a:t>mira</a:t>
            </a:r>
            <a:endParaRPr lang="en-GB" dirty="0"/>
          </a:p>
          <a:p>
            <a:r>
              <a:rPr lang="en-GB" dirty="0"/>
              <a:t>J drive as home directory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1037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979CB-2307-3B4F-B4F1-71CA37241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UNIX on your machine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27912-DCEB-7843-98FB-D1BF941B7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dual boot</a:t>
            </a:r>
          </a:p>
          <a:p>
            <a:r>
              <a:rPr lang="en-GB" dirty="0"/>
              <a:t>OSX</a:t>
            </a:r>
          </a:p>
          <a:p>
            <a:r>
              <a:rPr lang="en-GB" dirty="0"/>
              <a:t>Cygwin</a:t>
            </a:r>
          </a:p>
          <a:p>
            <a:r>
              <a:rPr lang="en-GB" dirty="0" err="1"/>
              <a:t>virtualbox</a:t>
            </a:r>
            <a:endParaRPr lang="en-GB" dirty="0"/>
          </a:p>
          <a:p>
            <a:r>
              <a:rPr lang="en-GB" dirty="0"/>
              <a:t>most web hosts</a:t>
            </a:r>
          </a:p>
          <a:p>
            <a:r>
              <a:rPr lang="en-GB" dirty="0"/>
              <a:t>automate tasks done by hand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2554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8AAD3-68C9-7E4D-93EC-CD155B978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What now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E2276-9437-164C-AEBD-007D19F04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>
                <a:hlinkClick r:id="rId2"/>
              </a:rPr>
              <a:t>UNIX tutorial : open of course</a:t>
            </a:r>
            <a:r>
              <a:rPr lang="en-GB"/>
              <a:t> </a:t>
            </a:r>
          </a:p>
          <a:p>
            <a:r>
              <a:rPr lang="en-GB"/>
              <a:t>Try python on the command line (python3) Redirect output of python program to a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392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1958</a:t>
            </a:r>
            <a:endParaRPr lang="en-US"/>
          </a:p>
        </p:txBody>
      </p:sp>
      <p:sp>
        <p:nvSpPr>
          <p:cNvPr id="143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-72" charset="0"/>
              <a:buNone/>
            </a:pPr>
            <a:endParaRPr lang="en-US"/>
          </a:p>
        </p:txBody>
      </p:sp>
      <p:sp>
        <p:nvSpPr>
          <p:cNvPr id="14339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4691063" cy="4565650"/>
          </a:xfrm>
        </p:spPr>
        <p:txBody>
          <a:bodyPr/>
          <a:lstStyle/>
          <a:p>
            <a:r>
              <a:rPr lang="en-US" sz="2400" dirty="0"/>
              <a:t>Antitrust case settlement forbids AT&amp;T from them selling computer products</a:t>
            </a:r>
          </a:p>
          <a:p>
            <a:endParaRPr lang="en-US" dirty="0"/>
          </a:p>
        </p:txBody>
      </p:sp>
      <p:pic>
        <p:nvPicPr>
          <p:cNvPr id="14340" name="Picture 4" title="1950s fashion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51513" y="273050"/>
            <a:ext cx="2935287" cy="6048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1964</a:t>
            </a:r>
          </a:p>
        </p:txBody>
      </p:sp>
      <p:sp>
        <p:nvSpPr>
          <p:cNvPr id="1536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363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400"/>
              <a:t>MULTICS (Multiplexed Information and Computing Service) project started</a:t>
            </a:r>
          </a:p>
          <a:p>
            <a:r>
              <a:rPr lang="en-US" sz="2400"/>
              <a:t> MIT + GE + Bell Labs</a:t>
            </a:r>
          </a:p>
        </p:txBody>
      </p:sp>
      <p:pic>
        <p:nvPicPr>
          <p:cNvPr id="15364" name="Picture 4" title="1960s fashion (the Beatles)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5050" y="1027113"/>
            <a:ext cx="5111750" cy="4371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1969</a:t>
            </a: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387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400"/>
              <a:t>UNICS (Uniplexed Information and Computing Service)</a:t>
            </a:r>
          </a:p>
          <a:p>
            <a:r>
              <a:rPr lang="en-US" sz="2400"/>
              <a:t>AT&amp;T Bell Labs </a:t>
            </a:r>
          </a:p>
          <a:p>
            <a:pPr>
              <a:buFont typeface="Arial" pitchFamily="-72" charset="0"/>
              <a:buChar char="•"/>
            </a:pPr>
            <a:r>
              <a:rPr lang="en-US" sz="2400"/>
              <a:t>Ken Thompson</a:t>
            </a:r>
          </a:p>
          <a:p>
            <a:pPr>
              <a:buFont typeface="Arial" pitchFamily="-72" charset="0"/>
              <a:buChar char="•"/>
            </a:pPr>
            <a:r>
              <a:rPr lang="en-US" sz="2400"/>
              <a:t>Dennis Ritchie</a:t>
            </a:r>
          </a:p>
          <a:p>
            <a:pPr>
              <a:buFont typeface="Arial" pitchFamily="-72" charset="0"/>
              <a:buChar char="•"/>
            </a:pPr>
            <a:r>
              <a:rPr lang="en-US" sz="2400"/>
              <a:t>Brian Kernighan</a:t>
            </a:r>
          </a:p>
          <a:p>
            <a:pPr>
              <a:buFont typeface="Arial" pitchFamily="-72" charset="0"/>
              <a:buChar char="•"/>
            </a:pPr>
            <a:r>
              <a:rPr lang="en-US" sz="2400"/>
              <a:t>Douglas McIlroy</a:t>
            </a:r>
          </a:p>
          <a:p>
            <a:pPr>
              <a:buFont typeface="Arial" pitchFamily="-72" charset="0"/>
              <a:buChar char="•"/>
            </a:pPr>
            <a:r>
              <a:rPr lang="en-US" sz="2400"/>
              <a:t>Michael Lesk</a:t>
            </a:r>
          </a:p>
          <a:p>
            <a:pPr>
              <a:buFont typeface="Arial" pitchFamily="-72" charset="0"/>
              <a:buChar char="•"/>
            </a:pPr>
            <a:r>
              <a:rPr lang="en-US" sz="2400"/>
              <a:t>Joe Ossanna</a:t>
            </a:r>
          </a:p>
        </p:txBody>
      </p:sp>
      <p:pic>
        <p:nvPicPr>
          <p:cNvPr id="16388" name="Picture 4" title="1960s: man on the moon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5050" y="814388"/>
            <a:ext cx="5111750" cy="5146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1972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sz="1800" dirty="0"/>
              <a:t>UNICS becomes UNIX</a:t>
            </a:r>
          </a:p>
          <a:p>
            <a:pPr>
              <a:buFont typeface="Arial"/>
              <a:buChar char="•"/>
            </a:pPr>
            <a:r>
              <a:rPr lang="en-US" sz="1800" dirty="0"/>
              <a:t>Originally written in assembly</a:t>
            </a:r>
          </a:p>
          <a:p>
            <a:pPr>
              <a:buFont typeface="Arial"/>
              <a:buChar char="•"/>
            </a:pPr>
            <a:r>
              <a:rPr lang="en-US" sz="1800" dirty="0"/>
              <a:t>Rewritten in C by 1973</a:t>
            </a:r>
          </a:p>
          <a:p>
            <a:endParaRPr lang="en-US" dirty="0"/>
          </a:p>
        </p:txBody>
      </p:sp>
      <p:pic>
        <p:nvPicPr>
          <p:cNvPr id="5" name="Picture 4" title="1970s fash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513" y="854195"/>
            <a:ext cx="5080000" cy="40513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1974</a:t>
            </a:r>
            <a:endParaRPr lang="en-US"/>
          </a:p>
        </p:txBody>
      </p:sp>
      <p:sp>
        <p:nvSpPr>
          <p:cNvPr id="17411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>
              <a:buFont typeface="Arial" pitchFamily="-72" charset="0"/>
              <a:buChar char="•"/>
            </a:pPr>
            <a:r>
              <a:rPr lang="en-US" sz="2400"/>
              <a:t>UCB (Berkeley, California) start their own development</a:t>
            </a:r>
          </a:p>
          <a:p>
            <a:pPr>
              <a:buFont typeface="Arial" pitchFamily="-72" charset="0"/>
              <a:buChar char="•"/>
            </a:pPr>
            <a:r>
              <a:rPr lang="en-US" sz="2400"/>
              <a:t>This eventually becomes BSD (1978)</a:t>
            </a:r>
          </a:p>
          <a:p>
            <a:pPr>
              <a:buFont typeface="Arial" pitchFamily="-72" charset="0"/>
              <a:buChar char="•"/>
            </a:pPr>
            <a:r>
              <a:rPr lang="en-US" sz="2400"/>
              <a:t>BSD Licence allows for any use</a:t>
            </a:r>
            <a:endParaRPr lang="en-US" sz="2800"/>
          </a:p>
        </p:txBody>
      </p:sp>
      <p:pic>
        <p:nvPicPr>
          <p:cNvPr id="17412" name="Picture 1028" title="1970s fashion: flares"/>
          <p:cNvPicPr>
            <a:picLocks noGrp="1" noChangeAspect="1" noChangeArrowheads="1"/>
          </p:cNvPicPr>
          <p:nvPr>
            <p:ph idx="4294967295"/>
          </p:nvPr>
        </p:nvPicPr>
        <p:blipFill>
          <a:blip r:embed="rId2"/>
          <a:srcRect/>
          <a:stretch>
            <a:fillRect/>
          </a:stretch>
        </p:blipFill>
        <p:spPr>
          <a:xfrm>
            <a:off x="3575050" y="290513"/>
            <a:ext cx="5111750" cy="5816600"/>
          </a:xfr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/>
          <p:cNvSpPr>
            <a:spLocks noGrp="1"/>
          </p:cNvSpPr>
          <p:nvPr>
            <p:ph type="title" idx="4294967295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/>
          <a:p>
            <a:pPr algn="l"/>
            <a:r>
              <a:rPr lang="en-US" sz="3200" b="1" dirty="0"/>
              <a:t>1981</a:t>
            </a:r>
          </a:p>
        </p:txBody>
      </p:sp>
      <p:sp>
        <p:nvSpPr>
          <p:cNvPr id="61444" name="Text Placeholder 3"/>
          <p:cNvSpPr>
            <a:spLocks noGrp="1"/>
          </p:cNvSpPr>
          <p:nvPr>
            <p:ph type="body" sz="half" idx="4294967295"/>
          </p:nvPr>
        </p:nvSpPr>
        <p:spPr>
          <a:xfrm>
            <a:off x="457200" y="1435100"/>
            <a:ext cx="3008313" cy="4691063"/>
          </a:xfrm>
        </p:spPr>
        <p:txBody>
          <a:bodyPr/>
          <a:lstStyle/>
          <a:p>
            <a:pPr marL="0" indent="0"/>
            <a:r>
              <a:rPr lang="en-US" sz="2400"/>
              <a:t>MSDOS launched</a:t>
            </a:r>
            <a:endParaRPr lang="en-US" sz="2800"/>
          </a:p>
        </p:txBody>
      </p:sp>
      <p:pic>
        <p:nvPicPr>
          <p:cNvPr id="61445" name="Picture 5" title="1980s fashion: big hair"/>
          <p:cNvPicPr>
            <a:picLocks noGrp="1" noChangeAspect="1" noChangeArrowheads="1"/>
          </p:cNvPicPr>
          <p:nvPr>
            <p:ph idx="4294967295"/>
          </p:nvPr>
        </p:nvPicPr>
        <p:blipFill>
          <a:blip r:embed="rId2"/>
          <a:srcRect/>
          <a:stretch>
            <a:fillRect/>
          </a:stretch>
        </p:blipFill>
        <p:spPr>
          <a:xfrm>
            <a:off x="3575050" y="760413"/>
            <a:ext cx="5111750" cy="4876800"/>
          </a:xfr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1982</a:t>
            </a:r>
          </a:p>
        </p:txBody>
      </p:sp>
      <p:sp>
        <p:nvSpPr>
          <p:cNvPr id="18435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>
              <a:buFont typeface="Arial" pitchFamily="-72" charset="0"/>
              <a:buChar char="•"/>
            </a:pPr>
            <a:r>
              <a:rPr lang="en-US" sz="2800"/>
              <a:t>Bill Joy of BSD co-founds Sun (eventually makes Java)</a:t>
            </a:r>
          </a:p>
          <a:p>
            <a:pPr>
              <a:buFont typeface="Arial" pitchFamily="-72" charset="0"/>
              <a:buChar char="•"/>
            </a:pPr>
            <a:r>
              <a:rPr lang="en-US" sz="2800"/>
              <a:t>Solaris becomes widely adopted by late 90s but declines.</a:t>
            </a:r>
          </a:p>
        </p:txBody>
      </p:sp>
      <p:pic>
        <p:nvPicPr>
          <p:cNvPr id="18436" name="Picture 1028" title="More 80s fashion"/>
          <p:cNvPicPr>
            <a:picLocks noGrp="1" noChangeAspect="1" noChangeArrowheads="1"/>
          </p:cNvPicPr>
          <p:nvPr>
            <p:ph idx="4294967295"/>
          </p:nvPr>
        </p:nvPicPr>
        <p:blipFill>
          <a:blip r:embed="rId2"/>
          <a:srcRect/>
          <a:stretch>
            <a:fillRect/>
          </a:stretch>
        </p:blipFill>
        <p:spPr>
          <a:xfrm>
            <a:off x="4014788" y="273050"/>
            <a:ext cx="4230687" cy="5853113"/>
          </a:xfr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</TotalTime>
  <Words>572</Words>
  <Application>Microsoft Macintosh PowerPoint</Application>
  <PresentationFormat>On-screen Show (4:3)</PresentationFormat>
  <Paragraphs>104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ＭＳ Ｐゴシック</vt:lpstr>
      <vt:lpstr>Arial</vt:lpstr>
      <vt:lpstr>Calibri</vt:lpstr>
      <vt:lpstr>Courier</vt:lpstr>
      <vt:lpstr>Office Theme</vt:lpstr>
      <vt:lpstr>PowerPoint Presentation</vt:lpstr>
      <vt:lpstr>PowerPoint Presentation</vt:lpstr>
      <vt:lpstr>1958</vt:lpstr>
      <vt:lpstr>1964</vt:lpstr>
      <vt:lpstr>1969</vt:lpstr>
      <vt:lpstr>1972</vt:lpstr>
      <vt:lpstr>1974</vt:lpstr>
      <vt:lpstr>1981</vt:lpstr>
      <vt:lpstr>1982</vt:lpstr>
      <vt:lpstr>1983</vt:lpstr>
      <vt:lpstr>1991</vt:lpstr>
      <vt:lpstr>1997</vt:lpstr>
      <vt:lpstr>PowerPoint Presentation</vt:lpstr>
      <vt:lpstr>PowerPoint Presentation</vt:lpstr>
      <vt:lpstr>An example UNIX command</vt:lpstr>
      <vt:lpstr>stdin, stdout and stderr</vt:lpstr>
      <vt:lpstr>PowerPoint Presentation</vt:lpstr>
      <vt:lpstr>More unix commands</vt:lpstr>
      <vt:lpstr>uniq</vt:lpstr>
      <vt:lpstr>Summary</vt:lpstr>
      <vt:lpstr>PowerPoint Presentation</vt:lpstr>
      <vt:lpstr>UNIX at Durham</vt:lpstr>
      <vt:lpstr>UNIX on your machine</vt:lpstr>
      <vt:lpstr>What now</vt:lpstr>
    </vt:vector>
  </TitlesOfParts>
  <Company>Durham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UNIX and C</dc:title>
  <dc:creator>Steven Bradley</dc:creator>
  <cp:lastModifiedBy>Steven Bradley</cp:lastModifiedBy>
  <cp:revision>10</cp:revision>
  <dcterms:created xsi:type="dcterms:W3CDTF">2013-03-04T18:19:44Z</dcterms:created>
  <dcterms:modified xsi:type="dcterms:W3CDTF">2018-10-09T11:16:12Z</dcterms:modified>
</cp:coreProperties>
</file>

<file path=docProps/thumbnail.jpeg>
</file>